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83" r:id="rId3"/>
    <p:sldId id="260" r:id="rId4"/>
    <p:sldId id="278" r:id="rId5"/>
    <p:sldId id="261" r:id="rId6"/>
    <p:sldId id="292" r:id="rId7"/>
    <p:sldId id="293" r:id="rId8"/>
    <p:sldId id="289" r:id="rId9"/>
    <p:sldId id="290" r:id="rId10"/>
    <p:sldId id="291" r:id="rId11"/>
    <p:sldId id="266" r:id="rId12"/>
    <p:sldId id="268" r:id="rId13"/>
    <p:sldId id="269" r:id="rId14"/>
    <p:sldId id="270" r:id="rId15"/>
    <p:sldId id="272" r:id="rId16"/>
    <p:sldId id="273" r:id="rId17"/>
    <p:sldId id="287" r:id="rId18"/>
    <p:sldId id="276" r:id="rId19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1CCF66E-F6BD-754A-8EA6-B6537883A9C2}" type="datetimeFigureOut">
              <a:rPr lang="de-DE"/>
              <a:pPr/>
              <a:t>21.11.17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D3A6638D-F8C7-2A42-A41A-F941262F950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821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1D06EE3-4B58-A940-805E-EF80862F4C38}" type="slidenum">
              <a:rPr lang="de-DE">
                <a:solidFill>
                  <a:srgbClr val="000000"/>
                </a:solidFill>
                <a:latin typeface="Calibri" charset="0"/>
              </a:rPr>
              <a:pPr/>
              <a:t>12</a:t>
            </a:fld>
            <a:endParaRPr lang="de-DE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38173DA-CEC3-B945-90D0-F033740D1C17}" type="slidenum">
              <a:rPr lang="de-DE">
                <a:solidFill>
                  <a:srgbClr val="000000"/>
                </a:solidFill>
                <a:latin typeface="Times New Roman" charset="0"/>
              </a:rPr>
              <a:pPr/>
              <a:t>13</a:t>
            </a:fld>
            <a:endParaRPr lang="de-D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C5923C9-86C4-9540-9027-64A44D28FF80}" type="slidenum">
              <a:rPr lang="de-DE">
                <a:solidFill>
                  <a:srgbClr val="000000"/>
                </a:solidFill>
                <a:latin typeface="Calibri" charset="0"/>
              </a:rPr>
              <a:pPr/>
              <a:t>15</a:t>
            </a:fld>
            <a:endParaRPr lang="de-DE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03DA2D8-9B4C-4047-8BF6-7FAF9C13CD6C}" type="slidenum">
              <a:rPr lang="de-DE">
                <a:solidFill>
                  <a:srgbClr val="000000"/>
                </a:solidFill>
                <a:latin typeface="Calibri" charset="0"/>
              </a:rPr>
              <a:pPr/>
              <a:t>18</a:t>
            </a:fld>
            <a:endParaRPr lang="de-DE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600188E-8921-434E-BFCD-BBB1822DE168}" type="slidenum">
              <a:rPr lang="de-DE">
                <a:solidFill>
                  <a:srgbClr val="000000"/>
                </a:solidFill>
                <a:latin typeface="Times New Roman" charset="0"/>
              </a:rPr>
              <a:pPr/>
              <a:t>2</a:t>
            </a:fld>
            <a:endParaRPr lang="de-D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53C20B9-8B8B-EA43-A384-F2251DF82D94}" type="slidenum">
              <a:rPr lang="de-DE">
                <a:solidFill>
                  <a:srgbClr val="000000"/>
                </a:solidFill>
                <a:latin typeface="Calibri" charset="0"/>
              </a:rPr>
              <a:pPr/>
              <a:t>3</a:t>
            </a:fld>
            <a:endParaRPr lang="de-DE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F1F7A9D-BB66-2A48-BEAF-32AE9F880DAA}" type="slidenum">
              <a:rPr lang="de-DE">
                <a:solidFill>
                  <a:srgbClr val="000000"/>
                </a:solidFill>
                <a:latin typeface="Calibri" charset="0"/>
              </a:rPr>
              <a:pPr/>
              <a:t>5</a:t>
            </a:fld>
            <a:endParaRPr lang="de-DE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3EE41EF-AC14-324F-9B8F-AC0294FB4DAC}" type="slidenum">
              <a:rPr lang="de-DE">
                <a:solidFill>
                  <a:srgbClr val="000000"/>
                </a:solidFill>
                <a:latin typeface="Times New Roman" charset="0"/>
              </a:rPr>
              <a:pPr/>
              <a:t>6</a:t>
            </a:fld>
            <a:endParaRPr lang="de-D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2E0F5DF-9977-2C47-987D-9DB8B9C452CA}" type="slidenum">
              <a:rPr lang="de-DE">
                <a:solidFill>
                  <a:srgbClr val="000000"/>
                </a:solidFill>
                <a:latin typeface="Times New Roman" charset="0"/>
              </a:rPr>
              <a:pPr/>
              <a:t>7</a:t>
            </a:fld>
            <a:endParaRPr lang="de-D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477CC69-38A1-5D45-8E8F-2692621FB26D}" type="slidenum">
              <a:rPr lang="de-DE">
                <a:solidFill>
                  <a:srgbClr val="000000"/>
                </a:solidFill>
                <a:latin typeface="Calibri" charset="0"/>
              </a:rPr>
              <a:pPr/>
              <a:t>8</a:t>
            </a:fld>
            <a:endParaRPr lang="de-DE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4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67F6B82-F695-F04D-A661-C613E046559A}" type="slidenum">
              <a:rPr lang="de-DE">
                <a:solidFill>
                  <a:srgbClr val="000000"/>
                </a:solidFill>
                <a:latin typeface="Calibri" charset="0"/>
              </a:rPr>
              <a:pPr/>
              <a:t>9</a:t>
            </a:fld>
            <a:endParaRPr lang="de-DE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25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2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2CBD966-53CD-B645-A458-C0FBFFF4E6CF}" type="slidenum">
              <a:rPr lang="de-DE">
                <a:solidFill>
                  <a:srgbClr val="000000"/>
                </a:solidFill>
                <a:latin typeface="Calibri" charset="0"/>
              </a:rPr>
              <a:pPr/>
              <a:t>10</a:t>
            </a:fld>
            <a:endParaRPr lang="de-DE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F7B05-7FAB-3E4E-9F74-3E5169A80EE6}" type="datetimeFigureOut">
              <a:rPr lang="de-DE"/>
              <a:pPr/>
              <a:t>21.11.17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F37A6-41EB-924A-97D4-1200B353A23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55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132B96-157D-B845-AC7E-50E7F987B8B6}" type="datetimeFigureOut">
              <a:rPr lang="de-DE"/>
              <a:pPr/>
              <a:t>21.11.17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62E1A-3797-D646-B704-569D2301833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12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31BD8D-5364-D34A-85C0-6E732F29A819}" type="datetimeFigureOut">
              <a:rPr lang="de-DE"/>
              <a:pPr/>
              <a:t>21.11.17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DB3C4-242B-1D42-9504-05FB624D261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5510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52600-B5AC-E045-AFF9-66F28D62B63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9805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12573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AB6B7-CB98-6347-8AAE-794BD4DF784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77685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2573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12573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52197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19846-9EA6-314F-88E1-D4D04AC110D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01448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5347C1-DFC0-9444-98C4-3F46277D420D}" type="datetimeFigureOut">
              <a:rPr lang="de-DE"/>
              <a:pPr/>
              <a:t>21.11.17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C26C3-F831-6547-8F71-C223F68E561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72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3DAC20-6CA5-F74E-B6E0-5370B01D35BD}" type="datetimeFigureOut">
              <a:rPr lang="de-DE"/>
              <a:pPr/>
              <a:t>21.11.17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00181-C00F-FA4F-95C6-21971E78535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3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F94012-5A24-0947-8921-917B62EE24A7}" type="datetimeFigureOut">
              <a:rPr lang="de-DE"/>
              <a:pPr/>
              <a:t>21.11.17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6DB76-5823-0943-AA4E-5E6354B6C85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248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7CAE8-DC7C-3540-BD2E-EBCD495AEA8D}" type="datetimeFigureOut">
              <a:rPr lang="de-DE"/>
              <a:pPr/>
              <a:t>21.11.17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DA556-C709-E642-A7F0-A5EA69C8A86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88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1BA1CA-5C76-8D4C-A25B-80077AF43C54}" type="datetimeFigureOut">
              <a:rPr lang="de-DE"/>
              <a:pPr/>
              <a:t>21.11.17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EAB19-9885-6747-830C-CC61AF51F37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4FAAD1-BF27-0E40-A9B1-1FC70B2BB729}" type="datetimeFigureOut">
              <a:rPr lang="de-DE"/>
              <a:pPr/>
              <a:t>21.11.17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A30B8-8779-B244-9E46-C9A8665B874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123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3D7E94-C2D1-5349-8FF6-EC69BF536AC0}" type="datetimeFigureOut">
              <a:rPr lang="de-DE"/>
              <a:pPr/>
              <a:t>21.11.17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DE298-2947-1B44-BF4D-AC336F4E5F8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76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1145CC-AC7B-A243-BBC4-838A313AC7AD}" type="datetimeFigureOut">
              <a:rPr lang="de-DE"/>
              <a:pPr/>
              <a:t>21.11.17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F607D-25A9-7D45-9E91-0D056895378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56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F81BD"/>
            </a:gs>
            <a:gs pos="32001">
              <a:srgbClr val="C4D6EB"/>
            </a:gs>
            <a:gs pos="100000">
              <a:srgbClr val="5E9EFF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AADB2975-D7B2-244D-B226-6552BF16A3D0}" type="datetimeFigureOut">
              <a:rPr lang="de-DE"/>
              <a:pPr/>
              <a:t>21.11.17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A6E5996-3CB7-6742-AE69-5C382296BD25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5" r:id="rId12"/>
    <p:sldLayoutId id="2147484176" r:id="rId13"/>
    <p:sldLayoutId id="214748417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3.pn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gbergschule-woelfersheim.de/" TargetMode="External"/><Relationship Id="rId4" Type="http://schemas.openxmlformats.org/officeDocument/2006/relationships/hyperlink" Target="mailto:poststelle@sbwoe.woelfersheim.schulverwaltung.hessen.de" TargetMode="External"/><Relationship Id="rId5" Type="http://schemas.openxmlformats.org/officeDocument/2006/relationships/image" Target="../media/image30.jpe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1258888" y="342900"/>
            <a:ext cx="6954837" cy="1473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4000">
                <a:latin typeface="Calibri" charset="0"/>
              </a:rPr>
              <a:t>Singbergschule Wölfersheim</a:t>
            </a:r>
            <a:br>
              <a:rPr lang="de-DE" sz="4000">
                <a:latin typeface="Calibri" charset="0"/>
              </a:rPr>
            </a:br>
            <a:r>
              <a:rPr lang="de-DE" sz="2200" b="1">
                <a:latin typeface="Calibri" charset="0"/>
              </a:rPr>
              <a:t>Kooperative Gesamtschule </a:t>
            </a:r>
            <a:r>
              <a:rPr lang="de-DE" sz="2200">
                <a:latin typeface="Calibri" charset="0"/>
              </a:rPr>
              <a:t/>
            </a:r>
            <a:br>
              <a:rPr lang="de-DE" sz="2200">
                <a:latin typeface="Calibri" charset="0"/>
              </a:rPr>
            </a:br>
            <a:r>
              <a:rPr lang="de-DE" sz="2000">
                <a:latin typeface="Calibri" charset="0"/>
              </a:rPr>
              <a:t>Förderstufe-Hauptschule-Realschule-Gymnasium mit Oberstufe</a:t>
            </a:r>
            <a:br>
              <a:rPr lang="de-DE" sz="2000">
                <a:latin typeface="Calibri" charset="0"/>
              </a:rPr>
            </a:br>
            <a:endParaRPr lang="de-DE" sz="2000">
              <a:latin typeface="Calibri" charset="0"/>
            </a:endParaRPr>
          </a:p>
        </p:txBody>
      </p:sp>
      <p:pic>
        <p:nvPicPr>
          <p:cNvPr id="6147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159000"/>
            <a:ext cx="80010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90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29600" cy="1143000"/>
          </a:xfrm>
        </p:spPr>
        <p:txBody>
          <a:bodyPr/>
          <a:lstStyle/>
          <a:p>
            <a:pPr eaLnBrk="1" hangingPunct="1"/>
            <a:r>
              <a:rPr lang="de-DE" sz="5400">
                <a:solidFill>
                  <a:srgbClr val="F60230"/>
                </a:solidFill>
                <a:latin typeface="Calibri" charset="0"/>
              </a:rPr>
              <a:t>Die Realschule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628775"/>
            <a:ext cx="67183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Aft>
                <a:spcPct val="35000"/>
              </a:spcAft>
            </a:pPr>
            <a:r>
              <a:rPr lang="de-DE" sz="2800" dirty="0">
                <a:latin typeface="Calibri" charset="0"/>
              </a:rPr>
              <a:t>3-zügig bzw. 4-zügig in den Jg. 7 bis 10</a:t>
            </a:r>
          </a:p>
          <a:p>
            <a:pPr eaLnBrk="1" hangingPunct="1">
              <a:lnSpc>
                <a:spcPct val="80000"/>
              </a:lnSpc>
              <a:spcAft>
                <a:spcPct val="35000"/>
              </a:spcAft>
            </a:pPr>
            <a:r>
              <a:rPr lang="de-DE" sz="2800" dirty="0">
                <a:latin typeface="Calibri" charset="0"/>
              </a:rPr>
              <a:t>Klassenlehrerprinzip</a:t>
            </a:r>
          </a:p>
          <a:p>
            <a:pPr eaLnBrk="1" hangingPunct="1">
              <a:lnSpc>
                <a:spcPct val="80000"/>
              </a:lnSpc>
              <a:spcAft>
                <a:spcPct val="35000"/>
              </a:spcAft>
            </a:pPr>
            <a:r>
              <a:rPr lang="de-DE" sz="2800" dirty="0">
                <a:latin typeface="Calibri" charset="0"/>
              </a:rPr>
              <a:t>Zwei 14-tägige Blockpraktika (Jg. 8/9)</a:t>
            </a:r>
          </a:p>
          <a:p>
            <a:pPr eaLnBrk="1" hangingPunct="1">
              <a:lnSpc>
                <a:spcPct val="80000"/>
              </a:lnSpc>
              <a:spcAft>
                <a:spcPct val="35000"/>
              </a:spcAft>
            </a:pPr>
            <a:r>
              <a:rPr lang="de-DE" sz="2800" dirty="0">
                <a:latin typeface="Calibri" charset="0"/>
              </a:rPr>
              <a:t>Abschlussprüfungen (Jg. 10)</a:t>
            </a:r>
          </a:p>
          <a:p>
            <a:pPr eaLnBrk="1" hangingPunct="1">
              <a:lnSpc>
                <a:spcPct val="80000"/>
              </a:lnSpc>
              <a:spcAft>
                <a:spcPct val="35000"/>
              </a:spcAft>
            </a:pPr>
            <a:r>
              <a:rPr lang="de-DE" sz="2800" dirty="0">
                <a:latin typeface="Calibri" charset="0"/>
              </a:rPr>
              <a:t>Qualifizierender Abschluss möglich</a:t>
            </a:r>
          </a:p>
          <a:p>
            <a:pPr eaLnBrk="1" hangingPunct="1">
              <a:lnSpc>
                <a:spcPct val="80000"/>
              </a:lnSpc>
              <a:spcAft>
                <a:spcPct val="35000"/>
              </a:spcAft>
            </a:pPr>
            <a:r>
              <a:rPr lang="de-DE" sz="2800" dirty="0">
                <a:latin typeface="Calibri" charset="0"/>
              </a:rPr>
              <a:t>Damit Übergang an die </a:t>
            </a:r>
          </a:p>
          <a:p>
            <a:pPr eaLnBrk="1" hangingPunct="1">
              <a:lnSpc>
                <a:spcPct val="80000"/>
              </a:lnSpc>
              <a:spcAft>
                <a:spcPct val="35000"/>
              </a:spcAft>
              <a:buFont typeface="Arial" charset="0"/>
              <a:buNone/>
            </a:pPr>
            <a:r>
              <a:rPr lang="de-DE" sz="2800" dirty="0">
                <a:latin typeface="Calibri" charset="0"/>
              </a:rPr>
              <a:t>    allgemeinbildende </a:t>
            </a:r>
            <a:r>
              <a:rPr lang="de-DE" sz="2800" dirty="0" smtClean="0">
                <a:latin typeface="Calibri" charset="0"/>
              </a:rPr>
              <a:t>GOS </a:t>
            </a:r>
            <a:r>
              <a:rPr lang="de-DE" sz="2800" dirty="0">
                <a:latin typeface="Calibri" charset="0"/>
              </a:rPr>
              <a:t>der SBS</a:t>
            </a:r>
          </a:p>
          <a:p>
            <a:pPr eaLnBrk="1" hangingPunct="1">
              <a:lnSpc>
                <a:spcPct val="80000"/>
              </a:lnSpc>
              <a:spcAft>
                <a:spcPct val="35000"/>
              </a:spcAft>
              <a:buFont typeface="Arial" charset="0"/>
              <a:buNone/>
            </a:pPr>
            <a:endParaRPr lang="de-DE" sz="2800" dirty="0">
              <a:latin typeface="Calibri" charset="0"/>
            </a:endParaRPr>
          </a:p>
        </p:txBody>
      </p:sp>
      <p:pic>
        <p:nvPicPr>
          <p:cNvPr id="23556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4581525"/>
            <a:ext cx="30353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8763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333375"/>
            <a:ext cx="63150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800" dirty="0" smtClean="0">
                <a:ea typeface="+mj-ea"/>
              </a:rPr>
              <a:t>Ganztagsschule im Profil 1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27088" y="1262063"/>
            <a:ext cx="6381750" cy="5595937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de-DE" sz="4000" b="1" dirty="0">
                <a:latin typeface="Calibri" charset="0"/>
              </a:rPr>
              <a:t>     </a:t>
            </a:r>
          </a:p>
          <a:p>
            <a:pPr marL="0" indent="0" eaLnBrk="1" hangingPunct="1">
              <a:buFont typeface="Arial" charset="0"/>
              <a:buNone/>
            </a:pPr>
            <a:r>
              <a:rPr lang="de-DE" dirty="0">
                <a:latin typeface="Calibri" charset="0"/>
              </a:rPr>
              <a:t>Montag bis Freitag:</a:t>
            </a:r>
          </a:p>
          <a:p>
            <a:pPr marL="0" indent="0" eaLnBrk="1" hangingPunct="1"/>
            <a:r>
              <a:rPr lang="de-DE" sz="2800" dirty="0">
                <a:latin typeface="Calibri" charset="0"/>
              </a:rPr>
              <a:t>Hausaufgaben-Betreuung (frei)</a:t>
            </a:r>
          </a:p>
          <a:p>
            <a:pPr marL="0" indent="0" eaLnBrk="1" hangingPunct="1"/>
            <a:r>
              <a:rPr lang="de-DE" sz="2800" dirty="0">
                <a:latin typeface="Calibri" charset="0"/>
              </a:rPr>
              <a:t>Großes Wahlpflichtkursangebot:</a:t>
            </a:r>
          </a:p>
          <a:p>
            <a:pPr lvl="1" eaLnBrk="1" hangingPunct="1"/>
            <a:r>
              <a:rPr lang="de-DE" dirty="0">
                <a:latin typeface="Calibri" charset="0"/>
              </a:rPr>
              <a:t>ca. 35 Kurse</a:t>
            </a:r>
          </a:p>
          <a:p>
            <a:pPr lvl="1" eaLnBrk="1" hangingPunct="1"/>
            <a:r>
              <a:rPr lang="de-DE" dirty="0">
                <a:latin typeface="Calibri" charset="0"/>
              </a:rPr>
              <a:t>Mensabetrieb</a:t>
            </a:r>
          </a:p>
          <a:p>
            <a:pPr lvl="1" eaLnBrk="1" hangingPunct="1"/>
            <a:r>
              <a:rPr lang="de-DE" dirty="0">
                <a:latin typeface="Calibri" charset="0"/>
              </a:rPr>
              <a:t>schulformübergreifend</a:t>
            </a:r>
          </a:p>
          <a:p>
            <a:pPr lvl="1" eaLnBrk="1" hangingPunct="1"/>
            <a:r>
              <a:rPr lang="de-DE" dirty="0">
                <a:latin typeface="Calibri" charset="0"/>
              </a:rPr>
              <a:t>jahrgangsübergreifend</a:t>
            </a:r>
          </a:p>
          <a:p>
            <a:pPr lvl="1" eaLnBrk="1" hangingPunct="1"/>
            <a:r>
              <a:rPr lang="de-DE" dirty="0">
                <a:latin typeface="Calibri" charset="0"/>
              </a:rPr>
              <a:t>täglich bis 15:</a:t>
            </a:r>
            <a:r>
              <a:rPr lang="de-DE" dirty="0" smtClean="0">
                <a:latin typeface="Calibri" charset="0"/>
              </a:rPr>
              <a:t>35 </a:t>
            </a:r>
            <a:r>
              <a:rPr lang="de-DE" dirty="0">
                <a:latin typeface="Calibri" charset="0"/>
              </a:rPr>
              <a:t>Uhr</a:t>
            </a:r>
          </a:p>
          <a:p>
            <a:pPr lvl="1" eaLnBrk="1" hangingPunct="1"/>
            <a:endParaRPr lang="de-DE" sz="3200" dirty="0">
              <a:latin typeface="Calibri" charset="0"/>
            </a:endParaRPr>
          </a:p>
          <a:p>
            <a:pPr marL="0" indent="0" eaLnBrk="1" hangingPunct="1"/>
            <a:endParaRPr lang="de-DE" dirty="0">
              <a:latin typeface="Calibri" charset="0"/>
            </a:endParaRPr>
          </a:p>
          <a:p>
            <a:pPr marL="0" indent="0" eaLnBrk="1" hangingPunct="1"/>
            <a:endParaRPr lang="de-DE" sz="2800" dirty="0">
              <a:latin typeface="Calibri" charset="0"/>
            </a:endParaRPr>
          </a:p>
        </p:txBody>
      </p:sp>
      <p:pic>
        <p:nvPicPr>
          <p:cNvPr id="25604" name="Picture 5" descr="C:\Users\nlenz\Desktop\Unser Ganztag\HA-Betreuung Bilder\IMG_0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4011613"/>
            <a:ext cx="2801937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8763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566863"/>
            <a:ext cx="2844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1730375" y="930275"/>
            <a:ext cx="6513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800">
                <a:solidFill>
                  <a:srgbClr val="000000"/>
                </a:solidFill>
              </a:rPr>
              <a:t>Seit 2005 zertifiziert / 2014 verlängert 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077913" y="142875"/>
            <a:ext cx="7588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400" b="1" dirty="0">
                <a:solidFill>
                  <a:srgbClr val="EA1A0A"/>
                </a:solidFill>
                <a:latin typeface="+mn-lt"/>
                <a:ea typeface="+mn-ea"/>
                <a:cs typeface="+mn-cs"/>
              </a:rPr>
              <a:t>Schule mit Schwerpunkt Musik</a:t>
            </a:r>
          </a:p>
        </p:txBody>
      </p:sp>
      <p:pic>
        <p:nvPicPr>
          <p:cNvPr id="27652" name="Picture 8" descr="C:\Eigene Dateien\Bilder\Teufel-Samsung\S3500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08500"/>
            <a:ext cx="239871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9" descr="C:\Eigene Dateien\Bilder\Abschlussfeste SBS-Schulhof 03\S35000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4292600"/>
            <a:ext cx="3186112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Grafik 1" descr="Zertifikat-Schwerpunkt Musik 201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7"/>
          <a:stretch>
            <a:fillRect/>
          </a:stretch>
        </p:blipFill>
        <p:spPr bwMode="auto">
          <a:xfrm>
            <a:off x="2916238" y="1557338"/>
            <a:ext cx="251301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1" descr="C:\Users\nlenz\Desktop\Unser Ganztag\Fotos Ganztag\Bigban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484313"/>
            <a:ext cx="284956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2" descr="C:\Users\nlenz\Desktop\Unser Ganztag\Fotos Ganztag\Chin.Nachtigal-klei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345113"/>
            <a:ext cx="15113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Grafi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1895475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1476375" y="1700213"/>
            <a:ext cx="6221413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de-DE" sz="4000">
                <a:solidFill>
                  <a:srgbClr val="000000"/>
                </a:solidFill>
                <a:latin typeface="Calibri" charset="0"/>
                <a:cs typeface="Times New Roman" charset="0"/>
              </a:rPr>
              <a:t>Keyboard – Gitarre – Bläser</a:t>
            </a:r>
          </a:p>
          <a:p>
            <a:pPr algn="ctr" eaLnBrk="1" hangingPunct="1"/>
            <a:endParaRPr lang="de-DE" sz="4000" b="1">
              <a:solidFill>
                <a:srgbClr val="000000"/>
              </a:solidFill>
              <a:latin typeface="Calibri" charset="0"/>
              <a:cs typeface="Times New Roman" charset="0"/>
            </a:endParaRPr>
          </a:p>
          <a:p>
            <a:pPr algn="ctr" eaLnBrk="1" hangingPunct="1"/>
            <a:endParaRPr lang="de-DE" sz="4000" b="1">
              <a:solidFill>
                <a:srgbClr val="000000"/>
              </a:solidFill>
              <a:latin typeface="Calibri" charset="0"/>
              <a:cs typeface="Times New Roman" charset="0"/>
            </a:endParaRPr>
          </a:p>
          <a:p>
            <a:pPr algn="ctr" eaLnBrk="1" hangingPunct="1"/>
            <a:endParaRPr lang="de-DE" sz="4000" b="1">
              <a:solidFill>
                <a:srgbClr val="000000"/>
              </a:solidFill>
              <a:latin typeface="Calibri" charset="0"/>
              <a:cs typeface="Times New Roman" charset="0"/>
            </a:endParaRPr>
          </a:p>
          <a:p>
            <a:pPr algn="ctr" eaLnBrk="1" hangingPunct="1"/>
            <a:endParaRPr lang="de-DE" sz="4000" b="1">
              <a:solidFill>
                <a:srgbClr val="000000"/>
              </a:solidFill>
              <a:latin typeface="Calibri" charset="0"/>
              <a:cs typeface="Times New Roman" charset="0"/>
            </a:endParaRPr>
          </a:p>
          <a:p>
            <a:pPr algn="ctr" eaLnBrk="1" hangingPunct="1"/>
            <a:r>
              <a:rPr lang="de-DE" sz="4000" b="1">
                <a:solidFill>
                  <a:srgbClr val="000000"/>
                </a:solidFill>
                <a:latin typeface="Calibri" charset="0"/>
                <a:cs typeface="Times New Roman" charset="0"/>
              </a:rPr>
              <a:t> </a:t>
            </a:r>
          </a:p>
          <a:p>
            <a:pPr algn="ctr" eaLnBrk="1" hangingPunct="1"/>
            <a:endParaRPr lang="de-DE" sz="2800" b="1">
              <a:solidFill>
                <a:srgbClr val="000000"/>
              </a:solidFill>
              <a:latin typeface="Calibri" charset="0"/>
              <a:cs typeface="Times New Roman" charset="0"/>
            </a:endParaRPr>
          </a:p>
          <a:p>
            <a:pPr algn="ctr" eaLnBrk="1" hangingPunct="1"/>
            <a:r>
              <a:rPr lang="de-DE" sz="2800" b="1">
                <a:solidFill>
                  <a:srgbClr val="000000"/>
                </a:solidFill>
                <a:latin typeface="Calibri" charset="0"/>
                <a:cs typeface="Times New Roman" charset="0"/>
              </a:rPr>
              <a:t> kostenpflichtig / verbindlich</a:t>
            </a:r>
          </a:p>
          <a:p>
            <a:endParaRPr lang="de-DE" sz="20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9699" name="Rectangle 9"/>
          <p:cNvSpPr>
            <a:spLocks noChangeArrowheads="1"/>
          </p:cNvSpPr>
          <p:nvPr/>
        </p:nvSpPr>
        <p:spPr bwMode="auto">
          <a:xfrm>
            <a:off x="1692275" y="981075"/>
            <a:ext cx="5518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 sz="1600">
              <a:solidFill>
                <a:srgbClr val="000000"/>
              </a:solidFill>
              <a:latin typeface="Calibri" charset="0"/>
              <a:cs typeface="Times New Roman" charset="0"/>
            </a:endParaRPr>
          </a:p>
          <a:p>
            <a:pPr algn="ctr"/>
            <a:r>
              <a:rPr lang="de-DE" sz="2400" b="1">
                <a:solidFill>
                  <a:srgbClr val="000000"/>
                </a:solidFill>
                <a:latin typeface="Calibri" charset="0"/>
                <a:cs typeface="Times New Roman" charset="0"/>
              </a:rPr>
              <a:t>Jahrgänge 5 und 6 (F / Gym)</a:t>
            </a:r>
            <a:endParaRPr lang="de-DE" sz="2400" b="1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9700" name="Rectangle 12"/>
          <p:cNvSpPr>
            <a:spLocks noChangeArrowheads="1"/>
          </p:cNvSpPr>
          <p:nvPr/>
        </p:nvSpPr>
        <p:spPr bwMode="auto">
          <a:xfrm>
            <a:off x="2141538" y="6308725"/>
            <a:ext cx="509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>
                <a:solidFill>
                  <a:srgbClr val="000000"/>
                </a:solidFill>
                <a:latin typeface="Calibri" charset="0"/>
                <a:cs typeface="Times New Roman" charset="0"/>
              </a:rPr>
              <a:t>	</a:t>
            </a:r>
          </a:p>
        </p:txBody>
      </p:sp>
      <p:sp>
        <p:nvSpPr>
          <p:cNvPr id="29701" name="Textfeld 11"/>
          <p:cNvSpPr txBox="1">
            <a:spLocks noChangeArrowheads="1"/>
          </p:cNvSpPr>
          <p:nvPr/>
        </p:nvSpPr>
        <p:spPr bwMode="auto">
          <a:xfrm>
            <a:off x="1331913" y="260350"/>
            <a:ext cx="6248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5400">
                <a:solidFill>
                  <a:srgbClr val="000000"/>
                </a:solidFill>
              </a:rPr>
              <a:t>Musikangebote</a:t>
            </a:r>
          </a:p>
        </p:txBody>
      </p:sp>
      <p:pic>
        <p:nvPicPr>
          <p:cNvPr id="2970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636838"/>
            <a:ext cx="4159250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2636838"/>
            <a:ext cx="46434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feld 5"/>
          <p:cNvSpPr txBox="1">
            <a:spLocks noChangeArrowheads="1"/>
          </p:cNvSpPr>
          <p:nvPr/>
        </p:nvSpPr>
        <p:spPr bwMode="auto">
          <a:xfrm>
            <a:off x="6084888" y="3179763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/>
              <a:t>Acoustic Music</a:t>
            </a:r>
          </a:p>
        </p:txBody>
      </p:sp>
      <p:sp>
        <p:nvSpPr>
          <p:cNvPr id="31747" name="Rechteck 11"/>
          <p:cNvSpPr>
            <a:spLocks noChangeArrowheads="1"/>
          </p:cNvSpPr>
          <p:nvPr/>
        </p:nvSpPr>
        <p:spPr bwMode="auto">
          <a:xfrm>
            <a:off x="1908175" y="3141663"/>
            <a:ext cx="1160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>
                <a:latin typeface="Calibri" charset="0"/>
              </a:rPr>
              <a:t>Schulband</a:t>
            </a:r>
          </a:p>
        </p:txBody>
      </p:sp>
      <p:sp>
        <p:nvSpPr>
          <p:cNvPr id="31748" name="Rechteck 12"/>
          <p:cNvSpPr>
            <a:spLocks noChangeArrowheads="1"/>
          </p:cNvSpPr>
          <p:nvPr/>
        </p:nvSpPr>
        <p:spPr bwMode="auto">
          <a:xfrm>
            <a:off x="3871913" y="6357938"/>
            <a:ext cx="157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>
                <a:latin typeface="Calibri" charset="0"/>
              </a:rPr>
              <a:t>Schulorchester</a:t>
            </a:r>
          </a:p>
        </p:txBody>
      </p:sp>
      <p:pic>
        <p:nvPicPr>
          <p:cNvPr id="31749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648075"/>
            <a:ext cx="3856037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17525"/>
            <a:ext cx="38163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38322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5829300" cy="9112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5400">
                <a:latin typeface="Calibri" charset="0"/>
              </a:rPr>
              <a:t>Schwerpunkt Sport</a:t>
            </a:r>
            <a:r>
              <a:rPr lang="de-DE" sz="4900">
                <a:latin typeface="Calibri" charset="0"/>
              </a:rPr>
              <a:t/>
            </a:r>
            <a:br>
              <a:rPr lang="de-DE" sz="4900">
                <a:latin typeface="Calibri" charset="0"/>
              </a:rPr>
            </a:br>
            <a:r>
              <a:rPr lang="de-DE" sz="1800" b="1">
                <a:latin typeface="Calibri" charset="0"/>
              </a:rPr>
              <a:t>Förderstufe, Hauptschule, Realschule und Gymnasialzweig</a:t>
            </a:r>
            <a:endParaRPr lang="de-DE" sz="1800">
              <a:latin typeface="Calibri" charset="0"/>
            </a:endParaRP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427538" y="1700213"/>
            <a:ext cx="4560887" cy="4684712"/>
          </a:xfrm>
        </p:spPr>
        <p:txBody>
          <a:bodyPr/>
          <a:lstStyle/>
          <a:p>
            <a:pPr eaLnBrk="1" hangingPunct="1"/>
            <a:r>
              <a:rPr lang="de-DE">
                <a:latin typeface="Calibri" charset="0"/>
              </a:rPr>
              <a:t>Gemeinsame Sportwettkämpfe</a:t>
            </a:r>
          </a:p>
          <a:p>
            <a:pPr eaLnBrk="1" hangingPunct="1"/>
            <a:r>
              <a:rPr lang="de-DE">
                <a:latin typeface="Calibri" charset="0"/>
              </a:rPr>
              <a:t>Erfolgreiche Teilnahmen an Jugend trainiert für Olympia</a:t>
            </a:r>
          </a:p>
          <a:p>
            <a:pPr eaLnBrk="1" hangingPunct="1"/>
            <a:r>
              <a:rPr lang="de-DE">
                <a:latin typeface="Calibri" charset="0"/>
              </a:rPr>
              <a:t>Nachmittagsangebote</a:t>
            </a:r>
          </a:p>
          <a:p>
            <a:pPr eaLnBrk="1" hangingPunct="1"/>
            <a:r>
              <a:rPr lang="de-DE">
                <a:latin typeface="Calibri" charset="0"/>
              </a:rPr>
              <a:t>Gemeinsames Skifahren im Jahrgang 7 nach Saalbach-Hinterglemm</a:t>
            </a:r>
          </a:p>
        </p:txBody>
      </p:sp>
      <p:pic>
        <p:nvPicPr>
          <p:cNvPr id="33796" name="Inhaltsplatzhalter 2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2063" y="1433513"/>
            <a:ext cx="2935287" cy="2605087"/>
          </a:xfrm>
        </p:spPr>
      </p:pic>
      <p:pic>
        <p:nvPicPr>
          <p:cNvPr id="33797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538"/>
            <a:ext cx="4197350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8763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feld 1"/>
          <p:cNvSpPr txBox="1">
            <a:spLocks noChangeArrowheads="1"/>
          </p:cNvSpPr>
          <p:nvPr/>
        </p:nvSpPr>
        <p:spPr bwMode="auto">
          <a:xfrm>
            <a:off x="971550" y="338138"/>
            <a:ext cx="7875588" cy="609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5400">
                <a:solidFill>
                  <a:srgbClr val="000000"/>
                </a:solidFill>
              </a:rPr>
              <a:t>Sportklassen</a:t>
            </a:r>
          </a:p>
          <a:p>
            <a:pPr eaLnBrk="1" hangingPunct="1">
              <a:buFont typeface="Arial" charset="0"/>
              <a:buChar char="•"/>
            </a:pPr>
            <a:r>
              <a:rPr lang="de-DE" sz="2400">
                <a:solidFill>
                  <a:srgbClr val="000000"/>
                </a:solidFill>
              </a:rPr>
              <a:t> je eine </a:t>
            </a:r>
            <a:r>
              <a:rPr lang="de-DE" sz="2400" b="1">
                <a:solidFill>
                  <a:srgbClr val="000000"/>
                </a:solidFill>
              </a:rPr>
              <a:t>Sportklasse</a:t>
            </a:r>
            <a:r>
              <a:rPr lang="de-DE" sz="2400">
                <a:solidFill>
                  <a:srgbClr val="000000"/>
                </a:solidFill>
              </a:rPr>
              <a:t> in Förderstufe und Gymnasialzweig im   </a:t>
            </a:r>
          </a:p>
          <a:p>
            <a:pPr eaLnBrk="1" hangingPunct="1">
              <a:buFont typeface="Arial" charset="0"/>
              <a:buNone/>
            </a:pPr>
            <a:r>
              <a:rPr lang="de-DE" sz="2400">
                <a:solidFill>
                  <a:srgbClr val="000000"/>
                </a:solidFill>
              </a:rPr>
              <a:t>  Jahrgang 5 und 6.</a:t>
            </a:r>
          </a:p>
          <a:p>
            <a:pPr eaLnBrk="1" hangingPunct="1"/>
            <a:endParaRPr lang="de-DE" sz="2400">
              <a:solidFill>
                <a:srgbClr val="000000"/>
              </a:solidFill>
            </a:endParaRPr>
          </a:p>
          <a:p>
            <a:pPr eaLnBrk="1" hangingPunct="1"/>
            <a:r>
              <a:rPr lang="de-DE" sz="2400" b="1" u="sng">
                <a:solidFill>
                  <a:srgbClr val="000000"/>
                </a:solidFill>
              </a:rPr>
              <a:t>Voraussetzungen :</a:t>
            </a:r>
          </a:p>
          <a:p>
            <a:pPr eaLnBrk="1" hangingPunct="1">
              <a:buFont typeface="Arial" charset="0"/>
              <a:buChar char="•"/>
            </a:pPr>
            <a:r>
              <a:rPr lang="de-DE" sz="2400">
                <a:solidFill>
                  <a:srgbClr val="000000"/>
                </a:solidFill>
              </a:rPr>
              <a:t> Gute Leistungen im Fach Sport</a:t>
            </a:r>
          </a:p>
          <a:p>
            <a:pPr eaLnBrk="1" hangingPunct="1">
              <a:buFont typeface="Arial" charset="0"/>
              <a:buChar char="•"/>
            </a:pPr>
            <a:r>
              <a:rPr lang="de-DE" sz="2400">
                <a:solidFill>
                  <a:srgbClr val="000000"/>
                </a:solidFill>
              </a:rPr>
              <a:t> Gute Leistungen im Arbeits- </a:t>
            </a:r>
          </a:p>
          <a:p>
            <a:pPr eaLnBrk="1" hangingPunct="1"/>
            <a:r>
              <a:rPr lang="de-DE" sz="2400">
                <a:solidFill>
                  <a:srgbClr val="000000"/>
                </a:solidFill>
              </a:rPr>
              <a:t>  und Sozialverhalten </a:t>
            </a:r>
          </a:p>
          <a:p>
            <a:pPr eaLnBrk="1" hangingPunct="1">
              <a:buFont typeface="Arial" charset="0"/>
              <a:buChar char="•"/>
            </a:pPr>
            <a:r>
              <a:rPr lang="de-DE" sz="2400">
                <a:solidFill>
                  <a:srgbClr val="000000"/>
                </a:solidFill>
              </a:rPr>
              <a:t> Gesundheitliche Eignung</a:t>
            </a:r>
          </a:p>
          <a:p>
            <a:pPr eaLnBrk="1" hangingPunct="1">
              <a:buFont typeface="Arial" charset="0"/>
              <a:buChar char="•"/>
            </a:pPr>
            <a:r>
              <a:rPr lang="de-DE" sz="2400">
                <a:solidFill>
                  <a:srgbClr val="000000"/>
                </a:solidFill>
              </a:rPr>
              <a:t> Münchner Sporttest +</a:t>
            </a:r>
          </a:p>
          <a:p>
            <a:pPr eaLnBrk="1" hangingPunct="1"/>
            <a:r>
              <a:rPr lang="de-DE" sz="2400" b="1">
                <a:solidFill>
                  <a:srgbClr val="000000"/>
                </a:solidFill>
              </a:rPr>
              <a:t>5 Stunden Sportunterricht:</a:t>
            </a:r>
          </a:p>
          <a:p>
            <a:pPr eaLnBrk="1" hangingPunct="1"/>
            <a:r>
              <a:rPr lang="de-DE" sz="2400" b="1">
                <a:solidFill>
                  <a:srgbClr val="000000"/>
                </a:solidFill>
              </a:rPr>
              <a:t>3 Stunden am Vormittag</a:t>
            </a:r>
          </a:p>
          <a:p>
            <a:pPr eaLnBrk="1" hangingPunct="1"/>
            <a:r>
              <a:rPr lang="de-DE" sz="2400" b="1">
                <a:solidFill>
                  <a:srgbClr val="000000"/>
                </a:solidFill>
              </a:rPr>
              <a:t>2 Stunden am Nachmittag in </a:t>
            </a:r>
          </a:p>
          <a:p>
            <a:pPr eaLnBrk="1" hangingPunct="1"/>
            <a:r>
              <a:rPr lang="de-DE" sz="2400" b="1">
                <a:solidFill>
                  <a:srgbClr val="000000"/>
                </a:solidFill>
              </a:rPr>
              <a:t>   Kooperation mit den umliegenden Sportvereinen: Tennis,     </a:t>
            </a:r>
          </a:p>
          <a:p>
            <a:pPr eaLnBrk="1" hangingPunct="1"/>
            <a:r>
              <a:rPr lang="de-DE" sz="2400" b="1">
                <a:solidFill>
                  <a:srgbClr val="000000"/>
                </a:solidFill>
              </a:rPr>
              <a:t>   Leichtathletik, Baseball, Handball u.a.</a:t>
            </a:r>
          </a:p>
        </p:txBody>
      </p:sp>
      <p:pic>
        <p:nvPicPr>
          <p:cNvPr id="35843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2492375"/>
            <a:ext cx="4041775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8763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feld 5"/>
          <p:cNvSpPr txBox="1">
            <a:spLocks noChangeArrowheads="1"/>
          </p:cNvSpPr>
          <p:nvPr/>
        </p:nvSpPr>
        <p:spPr bwMode="auto">
          <a:xfrm>
            <a:off x="107950" y="549275"/>
            <a:ext cx="88804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de-DE" sz="4400" dirty="0">
                <a:latin typeface="Arial" charset="0"/>
              </a:rPr>
              <a:t>Das </a:t>
            </a:r>
            <a:r>
              <a:rPr lang="de-DE" sz="4400" dirty="0" smtClean="0">
                <a:latin typeface="Arial" charset="0"/>
              </a:rPr>
              <a:t>Schulleitungsteam</a:t>
            </a:r>
            <a:endParaRPr lang="de-DE" sz="4400" dirty="0">
              <a:latin typeface="Arial" charset="0"/>
            </a:endParaRPr>
          </a:p>
        </p:txBody>
      </p:sp>
      <p:sp>
        <p:nvSpPr>
          <p:cNvPr id="36867" name="Textfeld 6"/>
          <p:cNvSpPr txBox="1">
            <a:spLocks noChangeArrowheads="1"/>
          </p:cNvSpPr>
          <p:nvPr/>
        </p:nvSpPr>
        <p:spPr bwMode="auto">
          <a:xfrm>
            <a:off x="1547664" y="5157192"/>
            <a:ext cx="57610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de-DE" dirty="0">
                <a:latin typeface="Arial" charset="0"/>
              </a:rPr>
              <a:t>Schuljahr </a:t>
            </a:r>
            <a:r>
              <a:rPr lang="de-DE" dirty="0" smtClean="0">
                <a:latin typeface="Arial" charset="0"/>
              </a:rPr>
              <a:t>2017 </a:t>
            </a:r>
            <a:r>
              <a:rPr lang="de-DE" dirty="0">
                <a:latin typeface="Arial" charset="0"/>
              </a:rPr>
              <a:t>/ </a:t>
            </a:r>
            <a:r>
              <a:rPr lang="de-DE" dirty="0" smtClean="0">
                <a:latin typeface="Arial" charset="0"/>
              </a:rPr>
              <a:t>2018</a:t>
            </a:r>
            <a:endParaRPr lang="de-DE" dirty="0">
              <a:latin typeface="Arial" charset="0"/>
            </a:endParaRPr>
          </a:p>
        </p:txBody>
      </p:sp>
      <p:pic>
        <p:nvPicPr>
          <p:cNvPr id="36868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8763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AutoShape 6" descr="IMG_0434.jpeg wird angezeigt."/>
          <p:cNvSpPr>
            <a:spLocks noChangeAspect="1" noChangeArrowheads="1"/>
          </p:cNvSpPr>
          <p:nvPr/>
        </p:nvSpPr>
        <p:spPr bwMode="auto">
          <a:xfrm>
            <a:off x="1314450" y="2838450"/>
            <a:ext cx="27527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6870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013" y="1644856"/>
            <a:ext cx="8388350" cy="31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6825" y="234950"/>
            <a:ext cx="7453313" cy="1033463"/>
          </a:xfrm>
        </p:spPr>
        <p:txBody>
          <a:bodyPr/>
          <a:lstStyle/>
          <a:p>
            <a:pPr eaLnBrk="1" hangingPunct="1"/>
            <a:r>
              <a:rPr lang="de-DE" sz="3200" b="1">
                <a:latin typeface="Calibri" charset="0"/>
              </a:rPr>
              <a:t>Tag der offenen Tür: Samstag</a:t>
            </a:r>
            <a:r>
              <a:rPr lang="de-DE" sz="3200" b="1">
                <a:latin typeface="Calibri" charset="0"/>
              </a:rPr>
              <a:t>, </a:t>
            </a:r>
            <a:r>
              <a:rPr lang="de-DE" sz="3200" b="1" smtClean="0">
                <a:latin typeface="Calibri" charset="0"/>
              </a:rPr>
              <a:t>20.01.2018</a:t>
            </a:r>
            <a:r>
              <a:rPr lang="de-DE" sz="3200" b="1">
                <a:latin typeface="Calibri" charset="0"/>
              </a:rPr>
              <a:t/>
            </a:r>
            <a:br>
              <a:rPr lang="de-DE" sz="3200" b="1">
                <a:latin typeface="Calibri" charset="0"/>
              </a:rPr>
            </a:br>
            <a:r>
              <a:rPr lang="de-DE" sz="3200" b="1">
                <a:latin typeface="Calibri" charset="0"/>
              </a:rPr>
              <a:t>10:00 – 13:00 Uhr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881063" y="5229225"/>
            <a:ext cx="7945437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>
                <a:solidFill>
                  <a:srgbClr val="000000"/>
                </a:solidFill>
              </a:rPr>
              <a:t>Tel. 06036 – 98 413 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2000" i="1">
                <a:solidFill>
                  <a:srgbClr val="000000"/>
                </a:solidFill>
                <a:hlinkClick r:id="rId3"/>
              </a:rPr>
              <a:t>www.singbergschule-woelfersheim.de</a:t>
            </a:r>
            <a:endParaRPr lang="de-DE" sz="2000" i="1">
              <a:solidFill>
                <a:srgbClr val="00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de-DE" sz="1800">
                <a:solidFill>
                  <a:srgbClr val="000000"/>
                </a:solidFill>
                <a:hlinkClick r:id="rId4"/>
              </a:rPr>
              <a:t>poststelle@sbwoe.woelfersheim.schulverwaltung.hessen.de</a:t>
            </a:r>
            <a:r>
              <a:rPr lang="de-DE" sz="1800" i="1">
                <a:solidFill>
                  <a:srgbClr val="000000"/>
                </a:solidFill>
              </a:rPr>
              <a:t>	</a:t>
            </a:r>
            <a:endParaRPr lang="de-DE" sz="1800">
              <a:solidFill>
                <a:srgbClr val="000000"/>
              </a:solidFill>
            </a:endParaRPr>
          </a:p>
        </p:txBody>
      </p:sp>
      <p:sp>
        <p:nvSpPr>
          <p:cNvPr id="37892" name="Textfeld 4"/>
          <p:cNvSpPr txBox="1">
            <a:spLocks noChangeArrowheads="1"/>
          </p:cNvSpPr>
          <p:nvPr/>
        </p:nvSpPr>
        <p:spPr bwMode="auto">
          <a:xfrm>
            <a:off x="2751138" y="1171575"/>
            <a:ext cx="4483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800">
                <a:solidFill>
                  <a:srgbClr val="FF0000"/>
                </a:solidFill>
              </a:rPr>
              <a:t>Herzlich Willkommen!</a:t>
            </a:r>
          </a:p>
        </p:txBody>
      </p:sp>
      <p:pic>
        <p:nvPicPr>
          <p:cNvPr id="37893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03388"/>
            <a:ext cx="6265863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503738" y="3048000"/>
            <a:ext cx="1841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de-DE" sz="4400">
              <a:solidFill>
                <a:srgbClr val="1F497D"/>
              </a:solidFill>
              <a:latin typeface="Calibri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27088" y="115888"/>
            <a:ext cx="7489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4400">
                <a:solidFill>
                  <a:srgbClr val="000000"/>
                </a:solidFill>
              </a:rPr>
              <a:t>Der Aufbau der Singbergschule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428750" y="1981200"/>
            <a:ext cx="1771650" cy="3733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de-DE" sz="160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endParaRPr lang="de-DE" sz="160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endParaRPr lang="de-DE" sz="160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endParaRPr lang="de-DE" sz="160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endParaRPr lang="de-DE" sz="160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r>
              <a:rPr lang="de-DE" sz="1600">
                <a:solidFill>
                  <a:srgbClr val="000000"/>
                </a:solidFill>
                <a:latin typeface="Calibri" charset="0"/>
              </a:rPr>
              <a:t>ab Klasse 7 </a:t>
            </a:r>
          </a:p>
          <a:p>
            <a:pPr algn="ctr" eaLnBrk="1" hangingPunct="1"/>
            <a:r>
              <a:rPr lang="de-DE" sz="1600">
                <a:solidFill>
                  <a:srgbClr val="000000"/>
                </a:solidFill>
                <a:latin typeface="Calibri" charset="0"/>
              </a:rPr>
              <a:t>2.Fremdsprache </a:t>
            </a:r>
          </a:p>
          <a:p>
            <a:pPr algn="ctr" eaLnBrk="1" hangingPunct="1"/>
            <a:r>
              <a:rPr lang="de-DE" sz="1600">
                <a:solidFill>
                  <a:srgbClr val="000000"/>
                </a:solidFill>
                <a:latin typeface="Calibri" charset="0"/>
              </a:rPr>
              <a:t>Latein / Französisch</a:t>
            </a:r>
          </a:p>
          <a:p>
            <a:pPr algn="ctr" eaLnBrk="1" hangingPunct="1"/>
            <a:endParaRPr lang="de-DE" sz="160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r>
              <a:rPr lang="de-DE" sz="1600">
                <a:solidFill>
                  <a:srgbClr val="000000"/>
                </a:solidFill>
                <a:latin typeface="Calibri" charset="0"/>
              </a:rPr>
              <a:t>ab Klasse 9</a:t>
            </a:r>
          </a:p>
          <a:p>
            <a:pPr algn="ctr" eaLnBrk="1" hangingPunct="1"/>
            <a:r>
              <a:rPr lang="de-DE" sz="1600">
                <a:solidFill>
                  <a:srgbClr val="000000"/>
                </a:solidFill>
                <a:latin typeface="Calibri" charset="0"/>
              </a:rPr>
              <a:t>3. Fremdsprache</a:t>
            </a:r>
          </a:p>
          <a:p>
            <a:pPr algn="ctr" eaLnBrk="1" hangingPunct="1"/>
            <a:r>
              <a:rPr lang="de-DE" sz="1600">
                <a:solidFill>
                  <a:srgbClr val="000000"/>
                </a:solidFill>
                <a:latin typeface="Calibri" charset="0"/>
              </a:rPr>
              <a:t> Spanisch/ WU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549400" y="2157413"/>
            <a:ext cx="1582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de-DE" sz="2000" b="1">
                <a:solidFill>
                  <a:srgbClr val="002060"/>
                </a:solidFill>
                <a:latin typeface="Calibri" charset="0"/>
              </a:rPr>
              <a:t>Gymnasialer </a:t>
            </a:r>
          </a:p>
          <a:p>
            <a:pPr algn="ctr" eaLnBrk="1" hangingPunct="1">
              <a:spcBef>
                <a:spcPts val="600"/>
              </a:spcBef>
            </a:pPr>
            <a:r>
              <a:rPr lang="de-DE" sz="2000" b="1">
                <a:solidFill>
                  <a:srgbClr val="002060"/>
                </a:solidFill>
                <a:latin typeface="Calibri" charset="0"/>
              </a:rPr>
              <a:t>Zweig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b="1">
                <a:solidFill>
                  <a:srgbClr val="000000"/>
                </a:solidFill>
                <a:latin typeface="Calibri" charset="0"/>
              </a:rPr>
              <a:t>5.-10. Klasse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5815013" y="3557588"/>
            <a:ext cx="1500187" cy="1714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4F81BD">
                  <a:lumMod val="60000"/>
                  <a:lumOff val="40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768725" y="1928813"/>
            <a:ext cx="3535363" cy="1447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768725" y="3571875"/>
            <a:ext cx="1928813" cy="2143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de-DE" sz="160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endParaRPr lang="de-DE" sz="160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de-DE" sz="1600">
                <a:solidFill>
                  <a:srgbClr val="000000"/>
                </a:solidFill>
                <a:latin typeface="Calibri" charset="0"/>
              </a:rPr>
              <a:t>    ab Klasse 7</a:t>
            </a:r>
          </a:p>
          <a:p>
            <a:pPr eaLnBrk="1" hangingPunct="1"/>
            <a:r>
              <a:rPr lang="de-DE" sz="1600">
                <a:solidFill>
                  <a:srgbClr val="000000"/>
                </a:solidFill>
                <a:latin typeface="Calibri" charset="0"/>
              </a:rPr>
              <a:t>    2.Fremdsprache</a:t>
            </a:r>
          </a:p>
          <a:p>
            <a:pPr eaLnBrk="1" hangingPunct="1"/>
            <a:r>
              <a:rPr lang="de-DE" sz="1600">
                <a:solidFill>
                  <a:srgbClr val="000000"/>
                </a:solidFill>
                <a:latin typeface="Calibri" charset="0"/>
              </a:rPr>
              <a:t>    Französisch</a:t>
            </a:r>
          </a:p>
          <a:p>
            <a:pPr eaLnBrk="1" hangingPunct="1"/>
            <a:r>
              <a:rPr lang="de-DE" sz="1600">
                <a:solidFill>
                  <a:srgbClr val="000000"/>
                </a:solidFill>
                <a:latin typeface="Calibri" charset="0"/>
              </a:rPr>
              <a:t>    oder Arbeitslehre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232275" y="2135188"/>
            <a:ext cx="2517775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000" b="1">
                <a:solidFill>
                  <a:srgbClr val="1E1C11"/>
                </a:solidFill>
              </a:rPr>
              <a:t>Förderstufe</a:t>
            </a:r>
            <a:r>
              <a:rPr lang="de-DE" sz="2000">
                <a:solidFill>
                  <a:srgbClr val="000000"/>
                </a:solidFill>
              </a:rPr>
              <a:t> </a:t>
            </a:r>
          </a:p>
          <a:p>
            <a:pPr algn="ctr" eaLnBrk="1" hangingPunct="1"/>
            <a:r>
              <a:rPr lang="de-DE" sz="2000" b="1">
                <a:solidFill>
                  <a:srgbClr val="000000"/>
                </a:solidFill>
              </a:rPr>
              <a:t>5.-6.Klasse</a:t>
            </a:r>
          </a:p>
        </p:txBody>
      </p:sp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4067175" y="3638550"/>
            <a:ext cx="165735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2000" b="1">
                <a:solidFill>
                  <a:srgbClr val="FF0000"/>
                </a:solidFill>
                <a:latin typeface="Calibri" charset="0"/>
              </a:rPr>
              <a:t>Realschule</a:t>
            </a:r>
          </a:p>
          <a:p>
            <a:pPr eaLnBrk="1" hangingPunct="1">
              <a:spcBef>
                <a:spcPct val="50000"/>
              </a:spcBef>
            </a:pPr>
            <a:r>
              <a:rPr lang="de-DE" b="1">
                <a:solidFill>
                  <a:srgbClr val="000000"/>
                </a:solidFill>
                <a:latin typeface="Calibri" charset="0"/>
              </a:rPr>
              <a:t>7.-10. Klasse</a:t>
            </a:r>
          </a:p>
          <a:p>
            <a:pPr eaLnBrk="1" hangingPunct="1">
              <a:spcBef>
                <a:spcPct val="50000"/>
              </a:spcBef>
            </a:pPr>
            <a:endParaRPr lang="de-DE" b="1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203" name="Rectangle 12"/>
          <p:cNvSpPr>
            <a:spLocks noChangeArrowheads="1"/>
          </p:cNvSpPr>
          <p:nvPr/>
        </p:nvSpPr>
        <p:spPr bwMode="auto">
          <a:xfrm>
            <a:off x="5827713" y="3660775"/>
            <a:ext cx="174942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2000" b="1">
                <a:solidFill>
                  <a:srgbClr val="FFC000"/>
                </a:solidFill>
                <a:latin typeface="Calibri" charset="0"/>
              </a:rPr>
              <a:t>Hauptschule</a:t>
            </a:r>
          </a:p>
          <a:p>
            <a:pPr eaLnBrk="1" hangingPunct="1">
              <a:spcBef>
                <a:spcPct val="50000"/>
              </a:spcBef>
            </a:pPr>
            <a:r>
              <a:rPr lang="de-DE" b="1">
                <a:solidFill>
                  <a:srgbClr val="000000"/>
                </a:solidFill>
                <a:latin typeface="Calibri" charset="0"/>
              </a:rPr>
              <a:t>  7.-9. Klasse</a:t>
            </a:r>
          </a:p>
          <a:p>
            <a:pPr eaLnBrk="1" hangingPunct="1"/>
            <a:r>
              <a:rPr lang="de-DE">
                <a:solidFill>
                  <a:srgbClr val="000000"/>
                </a:solidFill>
                <a:latin typeface="Calibri" charset="0"/>
              </a:rPr>
              <a:t>     berufs-</a:t>
            </a:r>
            <a:br>
              <a:rPr lang="de-DE">
                <a:solidFill>
                  <a:srgbClr val="000000"/>
                </a:solidFill>
                <a:latin typeface="Calibri" charset="0"/>
              </a:rPr>
            </a:br>
            <a:r>
              <a:rPr lang="de-DE">
                <a:solidFill>
                  <a:srgbClr val="000000"/>
                </a:solidFill>
                <a:latin typeface="Calibri" charset="0"/>
              </a:rPr>
              <a:t>    orientiert</a:t>
            </a: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2093913" y="919163"/>
            <a:ext cx="2813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800" b="1">
                <a:solidFill>
                  <a:srgbClr val="000000"/>
                </a:solidFill>
              </a:rPr>
              <a:t>Grundschulen</a:t>
            </a:r>
          </a:p>
        </p:txBody>
      </p:sp>
      <p:sp>
        <p:nvSpPr>
          <p:cNvPr id="24" name="Pfeil nach links und rechts 23"/>
          <p:cNvSpPr/>
          <p:nvPr/>
        </p:nvSpPr>
        <p:spPr>
          <a:xfrm>
            <a:off x="2963863" y="5259388"/>
            <a:ext cx="1073150" cy="358775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25" name="Pfeil nach links und rechts 24"/>
          <p:cNvSpPr/>
          <p:nvPr/>
        </p:nvSpPr>
        <p:spPr>
          <a:xfrm>
            <a:off x="2911475" y="2571750"/>
            <a:ext cx="1071563" cy="357188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Pfeil nach links und rechts 25"/>
          <p:cNvSpPr/>
          <p:nvPr/>
        </p:nvSpPr>
        <p:spPr>
          <a:xfrm>
            <a:off x="5483225" y="4686300"/>
            <a:ext cx="539750" cy="357188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20" name="Pfeil nach unten 19"/>
          <p:cNvSpPr/>
          <p:nvPr/>
        </p:nvSpPr>
        <p:spPr>
          <a:xfrm>
            <a:off x="5256213" y="3114675"/>
            <a:ext cx="242887" cy="68262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21" name="Pfeil nach unten 20"/>
          <p:cNvSpPr/>
          <p:nvPr/>
        </p:nvSpPr>
        <p:spPr>
          <a:xfrm>
            <a:off x="6786563" y="3141663"/>
            <a:ext cx="242887" cy="68262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Pfeil nach unten 2"/>
          <p:cNvSpPr/>
          <p:nvPr/>
        </p:nvSpPr>
        <p:spPr>
          <a:xfrm>
            <a:off x="2733675" y="1416050"/>
            <a:ext cx="263525" cy="56515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" name="Pfeil nach unten 3"/>
          <p:cNvSpPr/>
          <p:nvPr/>
        </p:nvSpPr>
        <p:spPr>
          <a:xfrm>
            <a:off x="3983038" y="1412875"/>
            <a:ext cx="268287" cy="52705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Pfeil nach unten 4"/>
          <p:cNvSpPr/>
          <p:nvPr/>
        </p:nvSpPr>
        <p:spPr>
          <a:xfrm>
            <a:off x="2332038" y="5421313"/>
            <a:ext cx="365125" cy="6096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Pfeil nach unten 5"/>
          <p:cNvSpPr/>
          <p:nvPr/>
        </p:nvSpPr>
        <p:spPr>
          <a:xfrm>
            <a:off x="4251325" y="5410200"/>
            <a:ext cx="368300" cy="6096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1428750" y="6089650"/>
            <a:ext cx="5875338" cy="6159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endParaRPr lang="de-DE" b="1">
              <a:solidFill>
                <a:srgbClr val="000000"/>
              </a:solidFill>
            </a:endParaRPr>
          </a:p>
          <a:p>
            <a:pPr eaLnBrk="1" hangingPunct="1">
              <a:lnSpc>
                <a:spcPts val="1700"/>
              </a:lnSpc>
              <a:spcBef>
                <a:spcPct val="50000"/>
              </a:spcBef>
            </a:pPr>
            <a:r>
              <a:rPr lang="de-DE" b="1">
                <a:solidFill>
                  <a:srgbClr val="000000"/>
                </a:solidFill>
              </a:rPr>
              <a:t>11.-13. Klasse gymnasiale Oberstufe / Abitur</a:t>
            </a:r>
          </a:p>
          <a:p>
            <a:pPr eaLnBrk="1" hangingPunct="1">
              <a:lnSpc>
                <a:spcPts val="1700"/>
              </a:lnSpc>
              <a:spcBef>
                <a:spcPct val="50000"/>
              </a:spcBef>
            </a:pPr>
            <a:r>
              <a:rPr lang="de-DE" sz="1600">
                <a:solidFill>
                  <a:srgbClr val="000000"/>
                </a:solidFill>
              </a:rPr>
              <a:t>Spanisch neu möglich</a:t>
            </a:r>
          </a:p>
          <a:p>
            <a:pPr eaLnBrk="1" hangingPunct="1">
              <a:spcBef>
                <a:spcPct val="50000"/>
              </a:spcBef>
            </a:pPr>
            <a:endParaRPr lang="de-DE" b="1">
              <a:solidFill>
                <a:srgbClr val="000000"/>
              </a:solidFill>
            </a:endParaRPr>
          </a:p>
        </p:txBody>
      </p:sp>
      <p:pic>
        <p:nvPicPr>
          <p:cNvPr id="8215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8763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188913"/>
            <a:ext cx="8353425" cy="1019175"/>
          </a:xfrm>
        </p:spPr>
        <p:txBody>
          <a:bodyPr/>
          <a:lstStyle/>
          <a:p>
            <a:pPr eaLnBrk="1" hangingPunct="1"/>
            <a:r>
              <a:rPr lang="de-DE">
                <a:latin typeface="Calibri" charset="0"/>
              </a:rPr>
              <a:t>Der Übergang in die Singbergschule</a:t>
            </a:r>
          </a:p>
        </p:txBody>
      </p:sp>
      <p:sp>
        <p:nvSpPr>
          <p:cNvPr id="10243" name="Inhaltsplatzhalter 6"/>
          <p:cNvSpPr>
            <a:spLocks noGrp="1"/>
          </p:cNvSpPr>
          <p:nvPr>
            <p:ph sz="half" idx="2"/>
          </p:nvPr>
        </p:nvSpPr>
        <p:spPr>
          <a:xfrm>
            <a:off x="1185863" y="1281113"/>
            <a:ext cx="6796087" cy="40322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DE" sz="2800">
                <a:latin typeface="Calibri" charset="0"/>
              </a:rPr>
              <a:t>Enge Kooperation mit den Grundschulen</a:t>
            </a:r>
          </a:p>
          <a:p>
            <a:pPr eaLnBrk="1" hangingPunct="1">
              <a:lnSpc>
                <a:spcPct val="150000"/>
              </a:lnSpc>
            </a:pPr>
            <a:r>
              <a:rPr lang="de-DE" sz="2800">
                <a:latin typeface="Calibri" charset="0"/>
              </a:rPr>
              <a:t>Einführungstage mit dem Klassenlehrer </a:t>
            </a:r>
          </a:p>
          <a:p>
            <a:pPr eaLnBrk="1" hangingPunct="1">
              <a:lnSpc>
                <a:spcPct val="150000"/>
              </a:lnSpc>
            </a:pPr>
            <a:r>
              <a:rPr lang="de-DE" sz="2800">
                <a:latin typeface="Calibri" charset="0"/>
              </a:rPr>
              <a:t>Eingangsprogramm: Kennenlernen, Schulerkundung, Gruppenbildung und Methodentraining</a:t>
            </a:r>
          </a:p>
          <a:p>
            <a:pPr eaLnBrk="1" hangingPunct="1">
              <a:lnSpc>
                <a:spcPct val="150000"/>
              </a:lnSpc>
            </a:pPr>
            <a:r>
              <a:rPr lang="de-DE" sz="2800">
                <a:latin typeface="Calibri" charset="0"/>
              </a:rPr>
              <a:t>Buddy – Projekt mit Schülern des Jg. 8</a:t>
            </a:r>
          </a:p>
          <a:p>
            <a:pPr eaLnBrk="1" hangingPunct="1">
              <a:lnSpc>
                <a:spcPct val="150000"/>
              </a:lnSpc>
            </a:pPr>
            <a:r>
              <a:rPr lang="de-DE" sz="2800">
                <a:latin typeface="Calibri" charset="0"/>
              </a:rPr>
              <a:t>Klassenlehrerstunde im Jg. 5 </a:t>
            </a:r>
          </a:p>
        </p:txBody>
      </p:sp>
      <p:pic>
        <p:nvPicPr>
          <p:cNvPr id="10244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8763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323850" y="106363"/>
            <a:ext cx="8578850" cy="1143000"/>
          </a:xfrm>
        </p:spPr>
        <p:txBody>
          <a:bodyPr/>
          <a:lstStyle/>
          <a:p>
            <a:r>
              <a:rPr lang="de-DE">
                <a:latin typeface="Calibri" charset="0"/>
              </a:rPr>
              <a:t>Die Jahrgänge 5 und 6</a:t>
            </a:r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>
          <a:xfrm>
            <a:off x="3954463" y="1249363"/>
            <a:ext cx="5041900" cy="46799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DE" sz="2800">
                <a:latin typeface="Calibri" charset="0"/>
              </a:rPr>
              <a:t>Ein Gebäude für die </a:t>
            </a:r>
            <a:br>
              <a:rPr lang="de-DE" sz="2800">
                <a:latin typeface="Calibri" charset="0"/>
              </a:rPr>
            </a:br>
            <a:r>
              <a:rPr lang="de-DE" sz="2800">
                <a:latin typeface="Calibri" charset="0"/>
              </a:rPr>
              <a:t>Jahrgänge 5 und 6</a:t>
            </a:r>
          </a:p>
          <a:p>
            <a:pPr eaLnBrk="1" hangingPunct="1">
              <a:lnSpc>
                <a:spcPct val="150000"/>
              </a:lnSpc>
            </a:pPr>
            <a:r>
              <a:rPr lang="de-DE" sz="2800">
                <a:latin typeface="Calibri" charset="0"/>
              </a:rPr>
              <a:t>Klassenlehrerprinzip</a:t>
            </a:r>
          </a:p>
          <a:p>
            <a:pPr eaLnBrk="1" hangingPunct="1">
              <a:lnSpc>
                <a:spcPct val="150000"/>
              </a:lnSpc>
            </a:pPr>
            <a:r>
              <a:rPr lang="de-DE" sz="2800">
                <a:latin typeface="Calibri" charset="0"/>
              </a:rPr>
              <a:t>Doppelstundenprinzip</a:t>
            </a:r>
          </a:p>
          <a:p>
            <a:pPr eaLnBrk="1" hangingPunct="1">
              <a:lnSpc>
                <a:spcPct val="150000"/>
              </a:lnSpc>
            </a:pPr>
            <a:r>
              <a:rPr lang="de-DE" sz="2800">
                <a:latin typeface="Calibri" charset="0"/>
              </a:rPr>
              <a:t>Klassenfahrt im 5. Schuljahr</a:t>
            </a:r>
          </a:p>
          <a:p>
            <a:pPr eaLnBrk="1" hangingPunct="1">
              <a:lnSpc>
                <a:spcPct val="150000"/>
              </a:lnSpc>
            </a:pPr>
            <a:r>
              <a:rPr lang="de-DE" sz="2800">
                <a:latin typeface="Calibri" charset="0"/>
              </a:rPr>
              <a:t>Sportveranstaltungen </a:t>
            </a:r>
          </a:p>
          <a:p>
            <a:endParaRPr lang="de-DE" sz="2800">
              <a:latin typeface="Calibri" charset="0"/>
            </a:endParaRPr>
          </a:p>
        </p:txBody>
      </p:sp>
      <p:pic>
        <p:nvPicPr>
          <p:cNvPr id="1229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0788"/>
            <a:ext cx="350043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179388" y="1465263"/>
            <a:ext cx="892175" cy="1117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2294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8763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F:\DCIM\113___12\IMG_09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257675"/>
            <a:ext cx="22860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9563" y="404813"/>
            <a:ext cx="4632325" cy="12461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5400">
                <a:latin typeface="Calibri" charset="0"/>
              </a:rPr>
              <a:t>Die Förderstufe</a:t>
            </a:r>
            <a:br>
              <a:rPr lang="de-DE" sz="5400">
                <a:latin typeface="Calibri" charset="0"/>
              </a:rPr>
            </a:br>
            <a:r>
              <a:rPr lang="de-DE" sz="2500">
                <a:latin typeface="Calibri" charset="0"/>
              </a:rPr>
              <a:t>Jahrgangsstufe 5 und 6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8243887" cy="4595813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de-DE" sz="2600">
                <a:latin typeface="Calibri" charset="0"/>
              </a:rPr>
              <a:t>4-5 zügig, je nach Jahrgangsstufe</a:t>
            </a:r>
          </a:p>
          <a:p>
            <a:pPr eaLnBrk="1" hangingPunct="1">
              <a:lnSpc>
                <a:spcPct val="130000"/>
              </a:lnSpc>
            </a:pPr>
            <a:r>
              <a:rPr lang="de-DE" sz="2600">
                <a:latin typeface="Calibri" charset="0"/>
              </a:rPr>
              <a:t>Die Klassenlehrer/innen unterrichten mehrere Fächer  	feste Bezugsperson</a:t>
            </a:r>
          </a:p>
          <a:p>
            <a:pPr eaLnBrk="1" hangingPunct="1">
              <a:lnSpc>
                <a:spcPct val="130000"/>
              </a:lnSpc>
            </a:pPr>
            <a:r>
              <a:rPr lang="de-DE" sz="2600">
                <a:latin typeface="Calibri" charset="0"/>
              </a:rPr>
              <a:t>Ab dem 2. Halbjahr im Jg. 5 Differenzierung in E- und G-Kurse in Deutsch, Mathematik und Englisch</a:t>
            </a:r>
          </a:p>
          <a:p>
            <a:pPr eaLnBrk="1" hangingPunct="1">
              <a:lnSpc>
                <a:spcPct val="130000"/>
              </a:lnSpc>
            </a:pPr>
            <a:r>
              <a:rPr lang="de-DE" sz="2600">
                <a:latin typeface="Calibri" charset="0"/>
              </a:rPr>
              <a:t>Durchlässigkeit zwischen Förderstufe und Gymnasialzweig</a:t>
            </a:r>
          </a:p>
          <a:p>
            <a:pPr eaLnBrk="1" hangingPunct="1">
              <a:lnSpc>
                <a:spcPct val="130000"/>
              </a:lnSpc>
            </a:pPr>
            <a:r>
              <a:rPr lang="de-DE" sz="2600">
                <a:latin typeface="Calibri" charset="0"/>
              </a:rPr>
              <a:t>Förderkurse in Englisch, Mathematik, Lesen und LRS</a:t>
            </a:r>
          </a:p>
        </p:txBody>
      </p:sp>
      <p:pic>
        <p:nvPicPr>
          <p:cNvPr id="13316" name="Picture 5" descr="C:\Users\nlenz\Desktop\Unser Ganztag\Fotos Ganztag\Gruppenarbeit-kl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30188"/>
            <a:ext cx="2465387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8763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feil nach rechts 1"/>
          <p:cNvSpPr/>
          <p:nvPr/>
        </p:nvSpPr>
        <p:spPr>
          <a:xfrm>
            <a:off x="1579563" y="3265488"/>
            <a:ext cx="215900" cy="125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63600" y="1773238"/>
            <a:ext cx="7921625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de-DE" sz="1900">
                <a:solidFill>
                  <a:srgbClr val="000000"/>
                </a:solidFill>
                <a:latin typeface="Calibri" charset="0"/>
                <a:cs typeface="Times New Roman" charset="0"/>
              </a:rPr>
              <a:t>Dreizügig bzw. vierzügig</a:t>
            </a:r>
          </a:p>
          <a:p>
            <a:pPr marL="342900" indent="-342900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DE" sz="1900">
                <a:solidFill>
                  <a:srgbClr val="000000"/>
                </a:solidFill>
                <a:latin typeface="Calibri" charset="0"/>
                <a:cs typeface="Times New Roman" charset="0"/>
              </a:rPr>
              <a:t>Erste Fremdsprache Englisch, zweite Fremdsprache Französisch oder Latein</a:t>
            </a:r>
          </a:p>
          <a:p>
            <a:pPr marL="342900" indent="-342900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DE" sz="1900">
                <a:solidFill>
                  <a:srgbClr val="000000"/>
                </a:solidFill>
                <a:latin typeface="Calibri" charset="0"/>
                <a:cs typeface="Times New Roman" charset="0"/>
              </a:rPr>
              <a:t>Jhg. 7 neue Klassenbildung</a:t>
            </a:r>
          </a:p>
          <a:p>
            <a:pPr marL="354013" lvl="1" indent="-354013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DE" sz="1900">
                <a:solidFill>
                  <a:srgbClr val="000000"/>
                </a:solidFill>
                <a:latin typeface="Calibri" charset="0"/>
                <a:cs typeface="Times New Roman" charset="0"/>
              </a:rPr>
              <a:t>Dritte Fremdsprache Spanisch / Wahlunterricht ab Jhg. 9</a:t>
            </a:r>
          </a:p>
          <a:p>
            <a:pPr marL="342900" indent="-342900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DE" sz="1900">
                <a:solidFill>
                  <a:srgbClr val="000000"/>
                </a:solidFill>
                <a:latin typeface="Calibri" charset="0"/>
                <a:cs typeface="Times New Roman" charset="0"/>
              </a:rPr>
              <a:t>Unterricht nach der Stundentafel / den Lehrplänen G 9 bis Klasse 10</a:t>
            </a:r>
          </a:p>
          <a:p>
            <a:pPr marL="342900" indent="-342900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DE" sz="1900">
                <a:solidFill>
                  <a:srgbClr val="000000"/>
                </a:solidFill>
                <a:latin typeface="Calibri" charset="0"/>
                <a:cs typeface="Times New Roman" charset="0"/>
              </a:rPr>
              <a:t>2-wöchiges Betriebspraktikum im Jahrgang 9 und 11  </a:t>
            </a:r>
          </a:p>
          <a:p>
            <a:pPr marL="342900" indent="-342900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DE" sz="1900">
                <a:latin typeface="Calibri" charset="0"/>
                <a:cs typeface="Times New Roman" charset="0"/>
              </a:rPr>
              <a:t>Die E-Phase wird in Kursen unterrichtet</a:t>
            </a:r>
          </a:p>
          <a:p>
            <a:pPr marL="342900" indent="-342900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DE" sz="1900">
                <a:solidFill>
                  <a:srgbClr val="000000"/>
                </a:solidFill>
                <a:latin typeface="Calibri" charset="0"/>
                <a:cs typeface="Times New Roman" charset="0"/>
              </a:rPr>
              <a:t>Abitur im Jg. 13</a:t>
            </a:r>
          </a:p>
          <a:p>
            <a:pPr marL="342900" indent="-342900" eaLnBrk="1" hangingPunct="1">
              <a:lnSpc>
                <a:spcPct val="150000"/>
              </a:lnSpc>
            </a:pPr>
            <a:endParaRPr lang="de-DE" sz="1600">
              <a:solidFill>
                <a:srgbClr val="000000"/>
              </a:solidFill>
              <a:latin typeface="Calibri" charset="0"/>
              <a:cs typeface="Times New Roman" charset="0"/>
            </a:endParaRPr>
          </a:p>
        </p:txBody>
      </p:sp>
      <p:sp>
        <p:nvSpPr>
          <p:cNvPr id="17411" name="Textfeld 1"/>
          <p:cNvSpPr txBox="1">
            <a:spLocks noChangeArrowheads="1"/>
          </p:cNvSpPr>
          <p:nvPr/>
        </p:nvSpPr>
        <p:spPr bwMode="auto">
          <a:xfrm>
            <a:off x="766763" y="549275"/>
            <a:ext cx="76930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altLang="de-DE" sz="5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Der gymnasiale Zweig (G9) </a:t>
            </a:r>
            <a:r>
              <a:rPr lang="de-DE" altLang="de-DE" sz="5400" dirty="0">
                <a:solidFill>
                  <a:srgbClr val="000000"/>
                </a:solidFill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lang="de-DE" altLang="de-DE" sz="4400" dirty="0">
                <a:solidFill>
                  <a:srgbClr val="000000"/>
                </a:solidFill>
                <a:latin typeface="Calibri" pitchFamily="34" charset="0"/>
                <a:ea typeface="+mn-ea"/>
                <a:cs typeface="Times New Roman" pitchFamily="18" charset="0"/>
              </a:rPr>
              <a:t>    </a:t>
            </a:r>
            <a:endParaRPr lang="de-DE" altLang="de-DE" sz="4400" dirty="0">
              <a:latin typeface="Calibri" pitchFamily="34" charset="0"/>
              <a:ea typeface="+mn-ea"/>
            </a:endParaRPr>
          </a:p>
        </p:txBody>
      </p:sp>
      <p:pic>
        <p:nvPicPr>
          <p:cNvPr id="15364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57713"/>
            <a:ext cx="2947987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8763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79463" y="1346200"/>
            <a:ext cx="792162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600" dirty="0">
              <a:solidFill>
                <a:prstClr val="black"/>
              </a:solidFill>
              <a:latin typeface="+mj-lt"/>
              <a:ea typeface="+mn-ea"/>
              <a:cs typeface="Times New Roman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2400" dirty="0">
              <a:solidFill>
                <a:prstClr val="black"/>
              </a:solidFill>
              <a:latin typeface="+mj-lt"/>
              <a:ea typeface="+mn-ea"/>
              <a:cs typeface="Times New Roman" charset="0"/>
            </a:endParaRPr>
          </a:p>
        </p:txBody>
      </p:sp>
      <p:pic>
        <p:nvPicPr>
          <p:cNvPr id="17411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588"/>
            <a:ext cx="70485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4670425"/>
            <a:ext cx="2916237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1"/>
          <p:cNvSpPr txBox="1">
            <a:spLocks noChangeArrowheads="1"/>
          </p:cNvSpPr>
          <p:nvPr/>
        </p:nvSpPr>
        <p:spPr bwMode="auto">
          <a:xfrm>
            <a:off x="733425" y="549275"/>
            <a:ext cx="76930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altLang="de-DE" sz="5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Der gymnasiale Zweig (G9) </a:t>
            </a:r>
            <a:r>
              <a:rPr lang="de-DE" altLang="de-DE" sz="5400" dirty="0">
                <a:solidFill>
                  <a:srgbClr val="000000"/>
                </a:solidFill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lang="de-DE" altLang="de-DE" sz="4400" dirty="0">
                <a:solidFill>
                  <a:srgbClr val="000000"/>
                </a:solidFill>
                <a:latin typeface="Calibri" pitchFamily="34" charset="0"/>
                <a:ea typeface="+mn-ea"/>
                <a:cs typeface="Times New Roman" pitchFamily="18" charset="0"/>
              </a:rPr>
              <a:t>    </a:t>
            </a:r>
            <a:endParaRPr lang="de-DE" altLang="de-DE" sz="4400" dirty="0">
              <a:latin typeface="Calibri" pitchFamily="34" charset="0"/>
              <a:ea typeface="+mn-ea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74663" y="1371600"/>
            <a:ext cx="7321550" cy="484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de-DE" sz="1600" b="1">
                <a:solidFill>
                  <a:srgbClr val="000000"/>
                </a:solidFill>
                <a:cs typeface="Times New Roman" charset="0"/>
              </a:rPr>
              <a:t> Entscheidungshilfen für die Wahl des Gymnasiums</a:t>
            </a:r>
          </a:p>
          <a:p>
            <a:pPr algn="ctr" eaLnBrk="1" hangingPunct="1">
              <a:lnSpc>
                <a:spcPct val="150000"/>
              </a:lnSpc>
            </a:pPr>
            <a:endParaRPr lang="de-DE" sz="1600" b="1">
              <a:solidFill>
                <a:srgbClr val="000000"/>
              </a:solidFill>
              <a:cs typeface="Times New Roman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DE" sz="1600">
                <a:solidFill>
                  <a:srgbClr val="000000"/>
                </a:solidFill>
                <a:cs typeface="Times New Roman" charset="0"/>
              </a:rPr>
              <a:t>Note 2 oder besser in den Hauptfächern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DE" sz="1600">
                <a:solidFill>
                  <a:srgbClr val="000000"/>
                </a:solidFill>
                <a:cs typeface="Times New Roman" charset="0"/>
              </a:rPr>
              <a:t>Mein Kind lernt gerne und ohne große Hilfestellung.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DE" sz="1600">
                <a:solidFill>
                  <a:srgbClr val="000000"/>
                </a:solidFill>
                <a:cs typeface="Times New Roman" charset="0"/>
              </a:rPr>
              <a:t>Es liest gerne.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DE" sz="1600">
                <a:solidFill>
                  <a:srgbClr val="000000"/>
                </a:solidFill>
                <a:cs typeface="Times New Roman" charset="0"/>
              </a:rPr>
              <a:t>Es ist interessiert und fragt nach.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DE" sz="1600">
                <a:solidFill>
                  <a:srgbClr val="000000"/>
                </a:solidFill>
                <a:cs typeface="Times New Roman" charset="0"/>
              </a:rPr>
              <a:t>Denksportaufgaben und Rätsel machen ihm Spaß.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DE" sz="1600">
                <a:solidFill>
                  <a:srgbClr val="000000"/>
                </a:solidFill>
                <a:cs typeface="Times New Roman" charset="0"/>
              </a:rPr>
              <a:t>Mein Kind kann sich über einen längeren Zeitraum konzentrieren.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DE" sz="1600">
                <a:solidFill>
                  <a:srgbClr val="000000"/>
                </a:solidFill>
                <a:cs typeface="Times New Roman" charset="0"/>
              </a:rPr>
              <a:t>Es ist vielseitig interessiert.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DE" sz="1600">
                <a:solidFill>
                  <a:srgbClr val="000000"/>
                </a:solidFill>
                <a:cs typeface="Times New Roman" charset="0"/>
              </a:rPr>
              <a:t>Es kann Erlebnisse zusammenhängend erzählen.</a:t>
            </a:r>
          </a:p>
          <a:p>
            <a:pPr eaLnBrk="1" hangingPunct="1">
              <a:lnSpc>
                <a:spcPct val="150000"/>
              </a:lnSpc>
            </a:pPr>
            <a:endParaRPr lang="de-DE" sz="800">
              <a:solidFill>
                <a:srgbClr val="000000"/>
              </a:solidFill>
              <a:cs typeface="Times New Roman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de-DE" sz="1500" b="1">
                <a:solidFill>
                  <a:srgbClr val="000000"/>
                </a:solidFill>
                <a:cs typeface="Times New Roman" charset="0"/>
              </a:rPr>
              <a:t>Die Grundschule befürwortet einen Übergang ins Gymnasium!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endParaRPr lang="de-DE" sz="1500" b="1"/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04813"/>
            <a:ext cx="5829300" cy="1143000"/>
          </a:xfrm>
        </p:spPr>
        <p:txBody>
          <a:bodyPr/>
          <a:lstStyle/>
          <a:p>
            <a:pPr eaLnBrk="1" hangingPunct="1"/>
            <a:r>
              <a:rPr lang="de-DE" sz="5400">
                <a:solidFill>
                  <a:srgbClr val="FFC000"/>
                </a:solidFill>
                <a:latin typeface="Calibri" charset="0"/>
              </a:rPr>
              <a:t>Die Hauptschule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687513"/>
            <a:ext cx="6408738" cy="4616450"/>
          </a:xfrm>
        </p:spPr>
        <p:txBody>
          <a:bodyPr>
            <a:normAutofit/>
          </a:bodyPr>
          <a:lstStyle/>
          <a:p>
            <a:pPr eaLnBrk="1" hangingPunct="1">
              <a:spcAft>
                <a:spcPct val="50000"/>
              </a:spcAft>
            </a:pPr>
            <a:r>
              <a:rPr lang="de-DE" sz="2600" dirty="0">
                <a:latin typeface="Calibri" charset="0"/>
              </a:rPr>
              <a:t>2- bis 3-zügig in den Jahrgangsstufen 7 bis 9</a:t>
            </a:r>
          </a:p>
          <a:p>
            <a:pPr eaLnBrk="1" hangingPunct="1">
              <a:spcAft>
                <a:spcPct val="50000"/>
              </a:spcAft>
            </a:pPr>
            <a:r>
              <a:rPr lang="de-DE" sz="2600" dirty="0">
                <a:latin typeface="Calibri" charset="0"/>
              </a:rPr>
              <a:t>Klassenstärke zwischen 13 und </a:t>
            </a:r>
            <a:r>
              <a:rPr lang="de-DE" sz="2600" dirty="0" smtClean="0">
                <a:latin typeface="Calibri" charset="0"/>
              </a:rPr>
              <a:t>22 </a:t>
            </a:r>
            <a:r>
              <a:rPr lang="de-DE" sz="2600" dirty="0">
                <a:latin typeface="Calibri" charset="0"/>
              </a:rPr>
              <a:t>Schüler/innen</a:t>
            </a:r>
          </a:p>
          <a:p>
            <a:pPr eaLnBrk="1" hangingPunct="1">
              <a:spcAft>
                <a:spcPct val="50000"/>
              </a:spcAft>
            </a:pPr>
            <a:r>
              <a:rPr lang="de-DE" sz="2600" dirty="0">
                <a:latin typeface="Calibri" charset="0"/>
              </a:rPr>
              <a:t>Klassenlehrerprinzip</a:t>
            </a:r>
          </a:p>
          <a:p>
            <a:pPr eaLnBrk="1" hangingPunct="1">
              <a:spcAft>
                <a:spcPct val="50000"/>
              </a:spcAft>
            </a:pPr>
            <a:r>
              <a:rPr lang="de-DE" sz="2600" dirty="0">
                <a:latin typeface="Calibri" charset="0"/>
              </a:rPr>
              <a:t>Berufsorientiert</a:t>
            </a:r>
          </a:p>
          <a:p>
            <a:pPr eaLnBrk="1" hangingPunct="1">
              <a:spcAft>
                <a:spcPct val="50000"/>
              </a:spcAft>
            </a:pPr>
            <a:r>
              <a:rPr lang="de-DE" sz="2600" dirty="0">
                <a:latin typeface="Calibri" charset="0"/>
              </a:rPr>
              <a:t>Projektorientierter Unterricht</a:t>
            </a:r>
          </a:p>
          <a:p>
            <a:pPr eaLnBrk="1" hangingPunct="1">
              <a:spcAft>
                <a:spcPct val="50000"/>
              </a:spcAft>
            </a:pPr>
            <a:r>
              <a:rPr lang="de-DE" sz="2600" dirty="0">
                <a:latin typeface="Calibri" charset="0"/>
              </a:rPr>
              <a:t>Qualifizierender Abschluss möglich</a:t>
            </a:r>
          </a:p>
        </p:txBody>
      </p:sp>
      <p:pic>
        <p:nvPicPr>
          <p:cNvPr id="19460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068638"/>
            <a:ext cx="313213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8763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414338"/>
            <a:ext cx="5829300" cy="1143000"/>
          </a:xfrm>
        </p:spPr>
        <p:txBody>
          <a:bodyPr/>
          <a:lstStyle/>
          <a:p>
            <a:pPr eaLnBrk="1" hangingPunct="1"/>
            <a:r>
              <a:rPr lang="de-DE" sz="5400">
                <a:solidFill>
                  <a:srgbClr val="FFC000"/>
                </a:solidFill>
                <a:latin typeface="Calibri" charset="0"/>
              </a:rPr>
              <a:t>Die Hauptschule</a:t>
            </a:r>
            <a:endParaRPr lang="de-DE" sz="5400">
              <a:solidFill>
                <a:srgbClr val="FFC000"/>
              </a:solidFill>
              <a:latin typeface="Arial Black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27088" y="2347913"/>
            <a:ext cx="6405562" cy="3313112"/>
          </a:xfrm>
        </p:spPr>
        <p:txBody>
          <a:bodyPr/>
          <a:lstStyle/>
          <a:p>
            <a:pPr eaLnBrk="1" hangingPunct="1"/>
            <a:r>
              <a:rPr lang="de-DE" sz="3000">
                <a:latin typeface="Calibri" charset="0"/>
              </a:rPr>
              <a:t>Kompo 7 (kompetenzorientiert)</a:t>
            </a:r>
          </a:p>
          <a:p>
            <a:pPr eaLnBrk="1" hangingPunct="1"/>
            <a:r>
              <a:rPr lang="de-DE" sz="2800">
                <a:latin typeface="Calibri" charset="0"/>
              </a:rPr>
              <a:t>Zweiwöchiges Blockpraktikum im Jg. 8</a:t>
            </a:r>
          </a:p>
          <a:p>
            <a:pPr eaLnBrk="1" hangingPunct="1"/>
            <a:r>
              <a:rPr lang="de-DE" sz="2800">
                <a:latin typeface="Calibri" charset="0"/>
              </a:rPr>
              <a:t>ABZ – Nidda (2 Wochen)</a:t>
            </a:r>
          </a:p>
          <a:p>
            <a:pPr eaLnBrk="1" hangingPunct="1"/>
            <a:r>
              <a:rPr lang="de-DE" sz="2800">
                <a:latin typeface="Calibri" charset="0"/>
              </a:rPr>
              <a:t>Praxistag im Jg. 9</a:t>
            </a:r>
            <a:endParaRPr lang="de-DE" sz="2000">
              <a:latin typeface="Calibri" charset="0"/>
            </a:endParaRPr>
          </a:p>
          <a:p>
            <a:pPr eaLnBrk="1" hangingPunct="1"/>
            <a:r>
              <a:rPr lang="de-DE" sz="2800">
                <a:latin typeface="Calibri" charset="0"/>
              </a:rPr>
              <a:t>Einwöchiges  Blockpraktikum </a:t>
            </a:r>
          </a:p>
          <a:p>
            <a:pPr eaLnBrk="1" hangingPunct="1"/>
            <a:endParaRPr lang="de-DE" sz="2800">
              <a:latin typeface="Calibri" charset="0"/>
            </a:endParaRPr>
          </a:p>
        </p:txBody>
      </p:sp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1481138" y="1587500"/>
            <a:ext cx="509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800" u="sng">
                <a:solidFill>
                  <a:srgbClr val="000000"/>
                </a:solidFill>
              </a:rPr>
              <a:t>Vorbereitung auf die Berufswelt</a:t>
            </a:r>
          </a:p>
        </p:txBody>
      </p:sp>
      <p:pic>
        <p:nvPicPr>
          <p:cNvPr id="21509" name="Onlinebild-Platzhalter 2"/>
          <p:cNvPicPr>
            <a:picLocks noGrp="1" noChangeAspect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073525"/>
            <a:ext cx="3276600" cy="2457450"/>
          </a:xfrm>
        </p:spPr>
      </p:pic>
      <p:pic>
        <p:nvPicPr>
          <p:cNvPr id="21510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08050"/>
            <a:ext cx="2289175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8763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Macintosh PowerPoint</Application>
  <PresentationFormat>Bildschirmpräsentation (4:3)</PresentationFormat>
  <Paragraphs>163</Paragraphs>
  <Slides>18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Arial Black</vt:lpstr>
      <vt:lpstr>Larissa-Design</vt:lpstr>
      <vt:lpstr>Singbergschule Wölfersheim Kooperative Gesamtschule  Förderstufe-Hauptschule-Realschule-Gymnasium mit Oberstufe </vt:lpstr>
      <vt:lpstr>PowerPoint-Präsentation</vt:lpstr>
      <vt:lpstr>Der Übergang in die Singbergschule</vt:lpstr>
      <vt:lpstr>Die Jahrgänge 5 und 6</vt:lpstr>
      <vt:lpstr>Die Förderstufe Jahrgangsstufe 5 und 6</vt:lpstr>
      <vt:lpstr>PowerPoint-Präsentation</vt:lpstr>
      <vt:lpstr>PowerPoint-Präsentation</vt:lpstr>
      <vt:lpstr>Die Hauptschule</vt:lpstr>
      <vt:lpstr>Die Hauptschule</vt:lpstr>
      <vt:lpstr>Die Realschule</vt:lpstr>
      <vt:lpstr>Ganztagsschule im Profil 1</vt:lpstr>
      <vt:lpstr>PowerPoint-Präsentation</vt:lpstr>
      <vt:lpstr>PowerPoint-Präsentation</vt:lpstr>
      <vt:lpstr>PowerPoint-Präsentation</vt:lpstr>
      <vt:lpstr>Schwerpunkt Sport Förderstufe, Hauptschule, Realschule und Gymnasialzweig</vt:lpstr>
      <vt:lpstr>PowerPoint-Präsentation</vt:lpstr>
      <vt:lpstr>PowerPoint-Präsentation</vt:lpstr>
      <vt:lpstr>Tag der offenen Tür: Samstag, 20.01.2018 10:00 – 13:00 Uhr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Singbergschule Wölfersheim Kooperative Gesamtschule mit Förderstufe</dc:title>
  <dc:creator>ckneipp</dc:creator>
  <cp:lastModifiedBy>Singbergschule</cp:lastModifiedBy>
  <cp:revision>92</cp:revision>
  <dcterms:created xsi:type="dcterms:W3CDTF">2014-10-28T09:14:52Z</dcterms:created>
  <dcterms:modified xsi:type="dcterms:W3CDTF">2017-11-21T18:49:49Z</dcterms:modified>
</cp:coreProperties>
</file>